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89"/>
  </p:notesMasterIdLst>
  <p:handoutMasterIdLst>
    <p:handoutMasterId r:id="rId90"/>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424" r:id="rId40"/>
    <p:sldId id="292" r:id="rId41"/>
    <p:sldId id="486" r:id="rId42"/>
    <p:sldId id="438" r:id="rId43"/>
    <p:sldId id="455" r:id="rId44"/>
    <p:sldId id="447" r:id="rId45"/>
    <p:sldId id="450" r:id="rId46"/>
    <p:sldId id="448" r:id="rId47"/>
    <p:sldId id="445" r:id="rId48"/>
    <p:sldId id="451" r:id="rId49"/>
    <p:sldId id="522" r:id="rId50"/>
    <p:sldId id="527" r:id="rId51"/>
    <p:sldId id="479" r:id="rId52"/>
    <p:sldId id="497" r:id="rId53"/>
    <p:sldId id="498" r:id="rId54"/>
    <p:sldId id="528" r:id="rId55"/>
    <p:sldId id="504" r:id="rId56"/>
    <p:sldId id="502" r:id="rId57"/>
    <p:sldId id="503" r:id="rId58"/>
    <p:sldId id="519" r:id="rId59"/>
    <p:sldId id="396" r:id="rId60"/>
    <p:sldId id="467" r:id="rId61"/>
    <p:sldId id="428" r:id="rId62"/>
    <p:sldId id="488" r:id="rId63"/>
    <p:sldId id="398" r:id="rId64"/>
    <p:sldId id="524" r:id="rId65"/>
    <p:sldId id="429" r:id="rId66"/>
    <p:sldId id="489" r:id="rId67"/>
    <p:sldId id="483" r:id="rId68"/>
    <p:sldId id="473" r:id="rId69"/>
    <p:sldId id="477" r:id="rId70"/>
    <p:sldId id="478" r:id="rId71"/>
    <p:sldId id="496" r:id="rId72"/>
    <p:sldId id="1170" r:id="rId73"/>
    <p:sldId id="505" r:id="rId74"/>
    <p:sldId id="525" r:id="rId75"/>
    <p:sldId id="508" r:id="rId76"/>
    <p:sldId id="509" r:id="rId77"/>
    <p:sldId id="506" r:id="rId78"/>
    <p:sldId id="507" r:id="rId79"/>
    <p:sldId id="510" r:id="rId80"/>
    <p:sldId id="395" r:id="rId81"/>
    <p:sldId id="435" r:id="rId82"/>
    <p:sldId id="335" r:id="rId83"/>
    <p:sldId id="454" r:id="rId84"/>
    <p:sldId id="393" r:id="rId85"/>
    <p:sldId id="517" r:id="rId86"/>
    <p:sldId id="520" r:id="rId87"/>
    <p:sldId id="521" r:id="rId88"/>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73"/>
    <p:restoredTop sz="93649"/>
  </p:normalViewPr>
  <p:slideViewPr>
    <p:cSldViewPr>
      <p:cViewPr varScale="1">
        <p:scale>
          <a:sx n="131" d="100"/>
          <a:sy n="131" d="100"/>
        </p:scale>
        <p:origin x="1024"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73</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66903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74</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75</a:t>
            </a:fld>
            <a:endParaRPr lang="en-US" altLang="x-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Rot="1" noChangeAspect="1" noChangeArrowheads="1" noTextEdit="1"/>
          </p:cNvSpPr>
          <p:nvPr>
            <p:ph type="sldImg"/>
          </p:nvPr>
        </p:nvSpPr>
        <p:spPr>
          <a:ln/>
        </p:spPr>
      </p:sp>
      <p:sp>
        <p:nvSpPr>
          <p:cNvPr id="1617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http://en.wikipedia.org/wiki/Hybrid_fibre-coaxial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tiff"/><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3.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notesSlide" Target="../notesSlides/notesSlide29.xml"/><Relationship Id="rId7" Type="http://schemas.openxmlformats.org/officeDocument/2006/relationships/image" Target="../media/image36.png"/><Relationship Id="rId12"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0.emf"/><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emf"/><Relationship Id="rId4" Type="http://schemas.openxmlformats.org/officeDocument/2006/relationships/oleObject" Target="../embeddings/oleObject10.bin"/><Relationship Id="rId9" Type="http://schemas.openxmlformats.org/officeDocument/2006/relationships/image" Target="../media/image38.wmf"/><Relationship Id="rId14" Type="http://schemas.openxmlformats.org/officeDocument/2006/relationships/image" Target="../media/image43.emf"/></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wmf"/><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wmf"/><Relationship Id="rId9" Type="http://schemas.openxmlformats.org/officeDocument/2006/relationships/image" Target="../media/image73.emf"/></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notesSlide" Target="../notesSlides/notesSlide44.xml"/><Relationship Id="rId7" Type="http://schemas.openxmlformats.org/officeDocument/2006/relationships/image" Target="../media/image36.png"/><Relationship Id="rId12"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0.emf"/><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emf"/><Relationship Id="rId4" Type="http://schemas.openxmlformats.org/officeDocument/2006/relationships/oleObject" Target="../embeddings/oleObject12.bin"/><Relationship Id="rId9" Type="http://schemas.openxmlformats.org/officeDocument/2006/relationships/image" Target="../media/image38.wmf"/><Relationship Id="rId14" Type="http://schemas.openxmlformats.org/officeDocument/2006/relationships/image" Target="../media/image43.emf"/></Relationships>
</file>

<file path=ppt/slides/_rels/slide58.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4.png"/><Relationship Id="rId4" Type="http://schemas.openxmlformats.org/officeDocument/2006/relationships/oleObject" Target="../embeddings/oleObject14.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8" y="3894138"/>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Tree>
    <p:extLst>
      <p:ext uri="{BB962C8B-B14F-4D97-AF65-F5344CB8AC3E}">
        <p14:creationId xmlns:p14="http://schemas.microsoft.com/office/powerpoint/2010/main" val="117804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2</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buFont typeface="Wingdings" pitchFamily="2" charset="2"/>
              <a:buChar char="q"/>
            </a:pPr>
            <a:r>
              <a:rPr lang="en-US" altLang="zh-CN" dirty="0"/>
              <a:t>Suggestions</a:t>
            </a:r>
          </a:p>
          <a:p>
            <a:pPr lvl="1">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endParaRPr lang="en-US" dirty="0"/>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fld id="{F1BC9A0C-B9C7-D94C-BB05-DB5EC86B0AC6}" type="slidenum">
              <a:rPr lang="en-US" altLang="x-none" smtClean="0"/>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Challenges of Internet networks and apps</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46"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47"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48"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49"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50"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429"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430"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02"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03"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/classes/cs433/cs433-2017-fall/readings/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a:ea typeface="ＭＳ Ｐゴシック" charset="-128"/>
              </a:rPr>
              <a:t>Prelude: </a:t>
            </a:r>
            <a:br>
              <a:rPr lang="en-US" altLang="x-none" sz="3600">
                <a:ea typeface="ＭＳ Ｐゴシック" charset="-128"/>
              </a:rPr>
            </a:br>
            <a:r>
              <a:rPr lang="en-US" altLang="x-none" sz="360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 </a:t>
            </a:r>
          </a:p>
          <a:p>
            <a:pPr lvl="1">
              <a:buFont typeface="Courier New" panose="02070309020205020404" pitchFamily="49" charset="0"/>
              <a:buChar char="o"/>
            </a:pPr>
            <a:r>
              <a:rPr lang="en-US" altLang="zh-CN" dirty="0" err="1">
                <a:ea typeface="ＭＳ Ｐゴシック" charset="-128"/>
              </a:rPr>
              <a:t>Zhihao</a:t>
            </a:r>
            <a:r>
              <a:rPr lang="zh-CN" altLang="en-US" dirty="0">
                <a:ea typeface="ＭＳ Ｐゴシック" charset="-128"/>
              </a:rPr>
              <a:t> </a:t>
            </a:r>
            <a:r>
              <a:rPr lang="en-US" altLang="zh-CN" dirty="0">
                <a:ea typeface="ＭＳ Ｐゴシック" charset="-128"/>
              </a:rPr>
              <a:t>Zhang,</a:t>
            </a:r>
            <a:r>
              <a:rPr lang="zh-CN" altLang="en-US" dirty="0">
                <a:ea typeface="ＭＳ Ｐゴシック" charset="-128"/>
              </a:rPr>
              <a:t> </a:t>
            </a:r>
            <a:r>
              <a:rPr lang="en-US" altLang="zh-CN" dirty="0" err="1">
                <a:ea typeface="ＭＳ Ｐゴシック" charset="-128"/>
              </a:rPr>
              <a:t>zhihao@stu.xmu.edu.cn</a:t>
            </a:r>
            <a:endParaRPr lang="en-US" altLang="zh-CN" dirty="0">
              <a:ea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a:ea typeface="ＭＳ Ｐゴシック" charset="-128"/>
              </a:rPr>
              <a:t>The Internet Becomes </a:t>
            </a:r>
            <a:r>
              <a:rPr lang="en-US" altLang="zh-CN" sz="2800">
                <a:solidFill>
                  <a:srgbClr val="FF0000"/>
                </a:solidFill>
                <a:ea typeface="ＭＳ Ｐゴシック" charset="-128"/>
              </a:rPr>
              <a:t>a Network of</a:t>
            </a:r>
            <a:r>
              <a:rPr lang="en-US" altLang="x-none" sz="280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a:ea typeface="ＭＳ Ｐゴシック" charset="-128"/>
              </a:rPr>
              <a:t>Growth of the Internet</a:t>
            </a:r>
            <a:endParaRPr lang="en-US" altLang="x-none" sz="360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/classes/cs433/cs433-2017-fall/readings/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a:ea typeface="ＭＳ Ｐゴシック" charset="-128"/>
              </a:rPr>
              <a:t>Growth of the Internet </a:t>
            </a:r>
            <a:br>
              <a:rPr lang="en-US" altLang="x-none" sz="2800">
                <a:ea typeface="ＭＳ Ｐゴシック" charset="-128"/>
              </a:rPr>
            </a:br>
            <a:r>
              <a:rPr lang="en-US" altLang="x-none" sz="280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38</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39</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1682"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1683"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this</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40</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41</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42</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43</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44</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45</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46</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47</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48</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152660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49</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198325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50</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51</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52</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53</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1900316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54</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55</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56</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57</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12402"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12403"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58</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59</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60</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61</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62</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63</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58621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64</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26183" name="Photo Editor Photo" r:id="rId4" imgW="10619048" imgH="9554909" progId="MSPhotoEd.3">
                  <p:embed/>
                </p:oleObj>
              </mc:Choice>
              <mc:Fallback>
                <p:oleObj name="Photo Editor Photo" r:id="rId4" imgW="10619048" imgH="9554909"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65</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66</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67</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68</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en-US" altLang="en-US" dirty="0">
                <a:ea typeface="ＭＳ Ｐゴシック" charset="-128"/>
              </a:rPr>
              <a:t>’</a:t>
            </a:r>
            <a:r>
              <a:rPr lang="en-US" altLang="x-none" dirty="0">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chemeClr val="accent1"/>
                </a:solidFill>
                <a:ea typeface="ＭＳ Ｐゴシック" charset="-128"/>
              </a:rPr>
              <a:t>Challenges of Internet networks and apps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69</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70</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a:stretch>
            <a:fillRect/>
          </a:stretch>
        </p:blipFill>
        <p:spPr>
          <a:xfrm>
            <a:off x="4121151" y="1606550"/>
            <a:ext cx="4648200" cy="4693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71</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32344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72</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73</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992082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74</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75</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76</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77</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78</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79</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80</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81</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82</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We have only looked at the topology</a:t>
            </a:r>
            <a:r>
              <a:rPr lang="en-US" altLang="zh-CN" dirty="0">
                <a:ea typeface="ＭＳ Ｐゴシック" charset="-128"/>
              </a:rPr>
              <a:t>/connectivity</a:t>
            </a:r>
            <a:r>
              <a:rPr lang="en-US" altLang="x-none" dirty="0">
                <a:ea typeface="ＭＳ Ｐゴシック" charset="-128"/>
              </a:rPr>
              <a:t> of the Internet</a:t>
            </a:r>
          </a:p>
          <a:p>
            <a:pPr lvl="1">
              <a:buFont typeface="Courier New" panose="02070309020205020404" pitchFamily="49" charset="0"/>
              <a:buChar char="o"/>
            </a:pPr>
            <a:r>
              <a:rPr lang="en-US" altLang="x-none" dirty="0">
                <a:ea typeface="ＭＳ Ｐゴシック" charset="-128"/>
              </a:rPr>
              <a:t>a communication network is a mesh of interconnected devices</a:t>
            </a:r>
          </a:p>
          <a:p>
            <a:pPr lvl="1"/>
            <a:endParaRPr lang="en-US" altLang="x-none" dirty="0">
              <a:ea typeface="ＭＳ Ｐゴシック" charset="-128"/>
            </a:endParaRPr>
          </a:p>
          <a:p>
            <a:pPr>
              <a:buFont typeface="Wingdings" pitchFamily="2" charset="2"/>
              <a:buChar char="q"/>
            </a:pPr>
            <a:r>
              <a:rPr lang="en-US" altLang="zh-CN" i="1" dirty="0">
                <a:solidFill>
                  <a:srgbClr val="FF0000"/>
                </a:solidFill>
                <a:ea typeface="ＭＳ Ｐゴシック" charset="-128"/>
              </a:rPr>
              <a:t>A</a:t>
            </a:r>
            <a:r>
              <a:rPr lang="en-US" altLang="x-none" dirty="0">
                <a:solidFill>
                  <a:srgbClr val="FF0000"/>
                </a:solidFill>
                <a:ea typeface="ＭＳ Ｐゴシック" charset="-128"/>
              </a:rPr>
              <a:t> fundamental question:</a:t>
            </a:r>
            <a:r>
              <a:rPr lang="en-US" altLang="x-none" dirty="0">
                <a:ea typeface="ＭＳ Ｐゴシック" charset="-128"/>
              </a:rPr>
              <a:t> how is data transferred through a network?</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4"/>
          <p:cNvSpPr>
            <a:spLocks noGrp="1" noChangeArrowheads="1"/>
          </p:cNvSpPr>
          <p:nvPr>
            <p:ph type="ctrTitle"/>
          </p:nvPr>
        </p:nvSpPr>
        <p:spPr/>
        <p:txBody>
          <a:bodyPr/>
          <a:lstStyle/>
          <a:p>
            <a:pPr algn="ctr"/>
            <a:r>
              <a:rPr lang="en-US" altLang="x-none">
                <a:ea typeface="ＭＳ Ｐゴシック" charset="-128"/>
              </a:rPr>
              <a:t>Backup Slides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435DA08-4FB8-2A45-93CC-1EFCEA5DB916}" type="slidenum">
              <a:rPr lang="en-US" altLang="x-none" sz="1200">
                <a:latin typeface="Tahoma" charset="0"/>
              </a:rPr>
              <a:pPr/>
              <a:t>84</a:t>
            </a:fld>
            <a:endParaRPr lang="en-US" altLang="x-none" sz="1200">
              <a:latin typeface="Tahoma" charset="0"/>
            </a:endParaRPr>
          </a:p>
        </p:txBody>
      </p:sp>
      <p:sp>
        <p:nvSpPr>
          <p:cNvPr id="162818" name="Rectangle 2"/>
          <p:cNvSpPr>
            <a:spLocks noGrp="1" noChangeArrowheads="1"/>
          </p:cNvSpPr>
          <p:nvPr>
            <p:ph type="title"/>
          </p:nvPr>
        </p:nvSpPr>
        <p:spPr>
          <a:xfrm>
            <a:off x="531813" y="419100"/>
            <a:ext cx="7783512" cy="730250"/>
          </a:xfrm>
        </p:spPr>
        <p:txBody>
          <a:bodyPr/>
          <a:lstStyle/>
          <a:p>
            <a:r>
              <a:rPr lang="en-US" altLang="x-none">
                <a:ea typeface="ＭＳ Ｐゴシック" charset="-128"/>
              </a:rPr>
              <a:t>Access: Cable</a:t>
            </a:r>
          </a:p>
        </p:txBody>
      </p:sp>
      <p:sp>
        <p:nvSpPr>
          <p:cNvPr id="162819" name="Rectangle 3"/>
          <p:cNvSpPr>
            <a:spLocks noGrp="1" noChangeArrowheads="1"/>
          </p:cNvSpPr>
          <p:nvPr>
            <p:ph type="body" idx="1"/>
          </p:nvPr>
        </p:nvSpPr>
        <p:spPr>
          <a:xfrm>
            <a:off x="539750" y="5873750"/>
            <a:ext cx="7696200" cy="844550"/>
          </a:xfrm>
        </p:spPr>
        <p:txBody>
          <a:bodyPr/>
          <a:lstStyle/>
          <a:p>
            <a:pPr>
              <a:lnSpc>
                <a:spcPct val="80000"/>
              </a:lnSpc>
            </a:pPr>
            <a:r>
              <a:rPr lang="en-US" altLang="x-none" sz="1600">
                <a:ea typeface="ＭＳ Ｐゴシック" charset="-128"/>
              </a:rPr>
              <a:t>Fiber node: 500 - 2K homes</a:t>
            </a:r>
          </a:p>
          <a:p>
            <a:pPr>
              <a:lnSpc>
                <a:spcPct val="80000"/>
              </a:lnSpc>
            </a:pPr>
            <a:r>
              <a:rPr lang="en-US" altLang="x-none" sz="1600">
                <a:ea typeface="ＭＳ Ｐゴシック" charset="-128"/>
              </a:rPr>
              <a:t>Distribution hub: 20K - 40 K homes</a:t>
            </a:r>
          </a:p>
          <a:p>
            <a:pPr>
              <a:lnSpc>
                <a:spcPct val="80000"/>
              </a:lnSpc>
            </a:pPr>
            <a:r>
              <a:rPr lang="en-US" altLang="x-none" sz="1600">
                <a:ea typeface="ＭＳ Ｐゴシック" charset="-128"/>
              </a:rPr>
              <a:t>Regional headend: 200 K - 400 K homes</a:t>
            </a:r>
          </a:p>
        </p:txBody>
      </p:sp>
      <p:sp>
        <p:nvSpPr>
          <p:cNvPr id="162820" name="Rectangle 5"/>
          <p:cNvSpPr>
            <a:spLocks noChangeArrowheads="1"/>
          </p:cNvSpPr>
          <p:nvPr/>
        </p:nvSpPr>
        <p:spPr bwMode="auto">
          <a:xfrm>
            <a:off x="7583488" y="180975"/>
            <a:ext cx="14144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pPr>
            <a:r>
              <a:rPr lang="en-US" altLang="zh-CN" sz="1800"/>
              <a:t>Also called Hybrid Fiber-coaxial Cable (HFC)</a:t>
            </a:r>
          </a:p>
        </p:txBody>
      </p:sp>
      <p:pic>
        <p:nvPicPr>
          <p:cNvPr id="162821"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2550" y="1301750"/>
            <a:ext cx="91567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9F8128A-E2B3-134B-9F13-F31CB38C5DFC}" type="slidenum">
              <a:rPr lang="en-US" altLang="x-none" sz="1200">
                <a:latin typeface="Tahoma" charset="0"/>
              </a:rPr>
              <a:pPr/>
              <a:t>85</a:t>
            </a:fld>
            <a:endParaRPr lang="en-US" altLang="x-none" sz="1200">
              <a:latin typeface="Tahoma" charset="0"/>
            </a:endParaRPr>
          </a:p>
        </p:txBody>
      </p:sp>
      <p:sp>
        <p:nvSpPr>
          <p:cNvPr id="164866" name="Rectangle 2"/>
          <p:cNvSpPr>
            <a:spLocks noGrp="1" noChangeArrowheads="1"/>
          </p:cNvSpPr>
          <p:nvPr>
            <p:ph type="title"/>
          </p:nvPr>
        </p:nvSpPr>
        <p:spPr>
          <a:xfrm>
            <a:off x="463550" y="3175"/>
            <a:ext cx="7783513" cy="1146175"/>
          </a:xfrm>
        </p:spPr>
        <p:txBody>
          <a:bodyPr/>
          <a:lstStyle/>
          <a:p>
            <a:r>
              <a:rPr lang="en-US" altLang="x-none" sz="3600">
                <a:ea typeface="ＭＳ Ｐゴシック" charset="-128"/>
              </a:rPr>
              <a:t>Northern CrossRoads (NoX) </a:t>
            </a:r>
            <a:r>
              <a:rPr lang="en-US" altLang="zh-CN" sz="3600">
                <a:ea typeface="ＭＳ Ｐゴシック" charset="-128"/>
              </a:rPr>
              <a:t>Aggregation Point (AP)</a:t>
            </a:r>
            <a:endParaRPr lang="en-US" altLang="x-none" sz="3600">
              <a:ea typeface="ＭＳ Ｐゴシック" charset="-128"/>
            </a:endParaRPr>
          </a:p>
        </p:txBody>
      </p:sp>
      <p:pic>
        <p:nvPicPr>
          <p:cNvPr id="16486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1073150"/>
            <a:ext cx="85820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868" name="Rectangle 6"/>
          <p:cNvSpPr>
            <a:spLocks noChangeArrowheads="1"/>
          </p:cNvSpPr>
          <p:nvPr/>
        </p:nvSpPr>
        <p:spPr bwMode="auto">
          <a:xfrm>
            <a:off x="93663" y="6526213"/>
            <a:ext cx="8142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http://www.uis.harvard.edu/emerging_technologies/Northern_Crossroads_Map.gif</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9E0FE96-BD92-1747-B1AA-8DF0B70494E7}" type="slidenum">
              <a:rPr lang="en-US" altLang="x-none" sz="1200">
                <a:latin typeface="Tahoma" charset="0"/>
              </a:rPr>
              <a:pPr/>
              <a:t>86</a:t>
            </a:fld>
            <a:endParaRPr lang="en-US" altLang="x-none" sz="1200">
              <a:latin typeface="Tahoma" charset="0"/>
            </a:endParaRPr>
          </a:p>
        </p:txBody>
      </p:sp>
      <p:pic>
        <p:nvPicPr>
          <p:cNvPr id="16691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750" y="82550"/>
            <a:ext cx="8229600" cy="598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6915" name="Rectangle 5"/>
          <p:cNvSpPr>
            <a:spLocks noChangeArrowheads="1"/>
          </p:cNvSpPr>
          <p:nvPr/>
        </p:nvSpPr>
        <p:spPr bwMode="auto">
          <a:xfrm>
            <a:off x="184150" y="6407150"/>
            <a:ext cx="660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t>http://www.oregon-gigapop.net/images/OregonGigapop2.gif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10302</TotalTime>
  <Pages>23</Pages>
  <Words>5325</Words>
  <Application>Microsoft Macintosh PowerPoint</Application>
  <PresentationFormat>Custom</PresentationFormat>
  <Paragraphs>726</Paragraphs>
  <Slides>86</Slides>
  <Notes>71</Notes>
  <HiddenSlides>2</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86</vt:i4>
      </vt:variant>
    </vt:vector>
  </HeadingPairs>
  <TitlesOfParts>
    <vt:vector size="100"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What Will We Cover?</vt:lpstr>
      <vt:lpstr>What Will We Cover?</vt:lpstr>
      <vt:lpstr>Summary</vt:lpstr>
      <vt:lpstr>Preview</vt:lpstr>
      <vt:lpstr>Backup Slides</vt:lpstr>
      <vt:lpstr>Access: Cable</vt:lpstr>
      <vt:lpstr>Northern CrossRoads (NoX) Aggregation Point (AP)</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963</cp:revision>
  <cp:lastPrinted>2017-08-31T13:23:32Z</cp:lastPrinted>
  <dcterms:created xsi:type="dcterms:W3CDTF">1997-02-16T14:02:43Z</dcterms:created>
  <dcterms:modified xsi:type="dcterms:W3CDTF">2021-09-13T13:00:33Z</dcterms:modified>
</cp:coreProperties>
</file>